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notesMasterIdLst>
    <p:notesMasterId r:id="rId32"/>
  </p:notesMasterIdLst>
  <p:sldIdLst>
    <p:sldId id="256" r:id="rId2"/>
    <p:sldId id="391" r:id="rId3"/>
    <p:sldId id="437" r:id="rId4"/>
    <p:sldId id="409" r:id="rId5"/>
    <p:sldId id="404" r:id="rId6"/>
    <p:sldId id="438" r:id="rId7"/>
    <p:sldId id="392" r:id="rId8"/>
    <p:sldId id="394" r:id="rId9"/>
    <p:sldId id="395" r:id="rId10"/>
    <p:sldId id="449" r:id="rId11"/>
    <p:sldId id="422" r:id="rId12"/>
    <p:sldId id="407" r:id="rId13"/>
    <p:sldId id="411" r:id="rId14"/>
    <p:sldId id="397" r:id="rId15"/>
    <p:sldId id="441" r:id="rId16"/>
    <p:sldId id="440" r:id="rId17"/>
    <p:sldId id="442" r:id="rId18"/>
    <p:sldId id="443" r:id="rId19"/>
    <p:sldId id="427" r:id="rId20"/>
    <p:sldId id="444" r:id="rId21"/>
    <p:sldId id="445" r:id="rId22"/>
    <p:sldId id="446" r:id="rId23"/>
    <p:sldId id="430" r:id="rId24"/>
    <p:sldId id="447" r:id="rId25"/>
    <p:sldId id="448" r:id="rId26"/>
    <p:sldId id="451" r:id="rId27"/>
    <p:sldId id="450" r:id="rId28"/>
    <p:sldId id="431" r:id="rId29"/>
    <p:sldId id="433" r:id="rId30"/>
    <p:sldId id="43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AA77B1-6C9C-9B4E-9716-96F128FB8185}">
          <p14:sldIdLst>
            <p14:sldId id="256"/>
            <p14:sldId id="391"/>
            <p14:sldId id="437"/>
            <p14:sldId id="409"/>
            <p14:sldId id="404"/>
            <p14:sldId id="438"/>
            <p14:sldId id="392"/>
            <p14:sldId id="394"/>
            <p14:sldId id="395"/>
            <p14:sldId id="449"/>
            <p14:sldId id="422"/>
            <p14:sldId id="407"/>
            <p14:sldId id="411"/>
            <p14:sldId id="397"/>
            <p14:sldId id="441"/>
            <p14:sldId id="440"/>
            <p14:sldId id="442"/>
            <p14:sldId id="443"/>
            <p14:sldId id="427"/>
            <p14:sldId id="444"/>
            <p14:sldId id="445"/>
            <p14:sldId id="446"/>
            <p14:sldId id="430"/>
            <p14:sldId id="447"/>
            <p14:sldId id="448"/>
            <p14:sldId id="451"/>
            <p14:sldId id="450"/>
            <p14:sldId id="431"/>
            <p14:sldId id="433"/>
          </p14:sldIdLst>
        </p14:section>
        <p14:section name="Untitled Section" id="{95D2EDAB-0E4D-D346-9233-DD0227522CA7}">
          <p14:sldIdLst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462"/>
  </p:normalViewPr>
  <p:slideViewPr>
    <p:cSldViewPr snapToGrid="0" snapToObjects="1">
      <p:cViewPr varScale="1">
        <p:scale>
          <a:sx n="106" d="100"/>
          <a:sy n="106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E8090-2DDE-2C4F-801A-8E4AC0A9C4C6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AA2D9-D747-2540-804B-A1C2D3DB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0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6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2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9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9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4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7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F2D578-4452-D047-B4AA-26220177FE35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1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fred.stlouisfed.org/graph/?g=184h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fred.stlouisfed.org/graph/?g=18t6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18v9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ikewalden/Library/Group%20Containers/UBF8T346G9.ms/WebArchiveCopyPasteTempFiles/com.microsoft.Word/time-is-money.jpg%3fs=612x612&amp;w=0&amp;k=20&amp;c=H-h9pwyHpCkNgjm4BHVQ2dS37oegnspIIT773d80JfE=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fred.stlouisfed.org/graph/?g=1aLD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C861-DBDD-654D-9918-032917D4E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3137"/>
            <a:ext cx="12192000" cy="3847605"/>
          </a:xfrm>
        </p:spPr>
        <p:txBody>
          <a:bodyPr>
            <a:normAutofit/>
          </a:bodyPr>
          <a:lstStyle/>
          <a:p>
            <a:br>
              <a:rPr lang="en-US" sz="4400" dirty="0"/>
            </a:br>
            <a:r>
              <a:rPr lang="en-US" sz="4400" dirty="0"/>
              <a:t> </a:t>
            </a:r>
            <a:r>
              <a:rPr lang="en-US" dirty="0"/>
              <a:t>A TALE OF TWO ECONOMIES IN 2024</a:t>
            </a:r>
            <a:br>
              <a:rPr lang="en-US" dirty="0"/>
            </a:b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24BAD-2352-9E45-BE67-4632DC63E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Dr. Michael L. Walden, Reynolds Distinguished Professor Emeritus</a:t>
            </a:r>
          </a:p>
          <a:p>
            <a:r>
              <a:rPr lang="en-US" sz="2400" dirty="0"/>
              <a:t>North Carolina State University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643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7AA9-1D18-4B49-5623-10360FD5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YEAR-OVER-YEAR CPI % CHANGE</a:t>
            </a:r>
          </a:p>
        </p:txBody>
      </p:sp>
      <p:pic>
        <p:nvPicPr>
          <p:cNvPr id="1026" name="Picture 2" descr="Graph of CUUR0000SA0">
            <a:extLst>
              <a:ext uri="{FF2B5EF4-FFF2-40B4-BE49-F238E27FC236}">
                <a16:creationId xmlns:a16="http://schemas.microsoft.com/office/drawing/2014/main" id="{2B14E783-7025-3AE7-0432-B29BF015BA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" y="2334128"/>
            <a:ext cx="10984831" cy="50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9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23BE-7125-39F7-351D-F968F613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THE FEDERAL RESERVE TO THE RESCUE?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9CD3-F49A-5A06-70CA-8B00CFECE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78" y="2222287"/>
            <a:ext cx="7479559" cy="4479302"/>
          </a:xfrm>
        </p:spPr>
        <p:txBody>
          <a:bodyPr>
            <a:normAutofit/>
          </a:bodyPr>
          <a:lstStyle/>
          <a:p>
            <a:r>
              <a:rPr lang="en-US" sz="2000" dirty="0"/>
              <a:t>MOVING THE PUNCH BOWL</a:t>
            </a:r>
          </a:p>
          <a:p>
            <a:endParaRPr lang="en-US" sz="2000" dirty="0"/>
          </a:p>
          <a:p>
            <a:r>
              <a:rPr lang="en-US" sz="2000" dirty="0"/>
              <a:t>CONTROL OVER INTEREST RATES AND  MONEY SUPPLY</a:t>
            </a:r>
          </a:p>
          <a:p>
            <a:endParaRPr lang="en-US" sz="2000" dirty="0"/>
          </a:p>
          <a:p>
            <a:r>
              <a:rPr lang="en-US" sz="2000" dirty="0"/>
              <a:t>DURING COVID, PUSHED INTEREST RATES TO RECORD </a:t>
            </a:r>
            <a:r>
              <a:rPr lang="en-US" sz="2000" dirty="0">
                <a:solidFill>
                  <a:srgbClr val="FF0000"/>
                </a:solidFill>
              </a:rPr>
              <a:t>LOWS</a:t>
            </a:r>
            <a:r>
              <a:rPr lang="en-US" sz="2000" dirty="0"/>
              <a:t> AND MONEY TO RECORD HIGHS TO ENCOURAGE SPENDING</a:t>
            </a:r>
          </a:p>
          <a:p>
            <a:endParaRPr lang="en-US" sz="2000" dirty="0"/>
          </a:p>
          <a:p>
            <a:r>
              <a:rPr lang="en-US" sz="2000" dirty="0"/>
              <a:t>NOW, FED HAS PUSHED INTEREST </a:t>
            </a:r>
            <a:r>
              <a:rPr lang="en-US" sz="2000" dirty="0">
                <a:solidFill>
                  <a:srgbClr val="FF0000"/>
                </a:solidFill>
              </a:rPr>
              <a:t>RATES UP AND REDUCED MONEY SUPPLY </a:t>
            </a:r>
            <a:r>
              <a:rPr lang="en-US" sz="2000" dirty="0"/>
              <a:t>TO SLOW SPENDING AND TAKE PRESSURE OFF PRICES</a:t>
            </a:r>
          </a:p>
        </p:txBody>
      </p:sp>
      <p:pic>
        <p:nvPicPr>
          <p:cNvPr id="1026" name="Picture 2" descr="Britta Optic 10-Piece Punch Bowl Set + Reviews | Crate &amp; Barrel">
            <a:extLst>
              <a:ext uri="{FF2B5EF4-FFF2-40B4-BE49-F238E27FC236}">
                <a16:creationId xmlns:a16="http://schemas.microsoft.com/office/drawing/2014/main" id="{06BA6A04-4646-DA06-5E51-73F38C9F96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89" y="1997243"/>
            <a:ext cx="4535833" cy="47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7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B88A-864F-B1E6-E72F-3B902A95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FEDERAL FUNDS RATE, 1955-2023</a:t>
            </a:r>
          </a:p>
        </p:txBody>
      </p:sp>
      <p:pic>
        <p:nvPicPr>
          <p:cNvPr id="5" name="Content Placeholder 4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356D705F-2899-A4E6-2723-32D5D9065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87" y="2057400"/>
            <a:ext cx="11707584" cy="4353411"/>
          </a:xfrm>
        </p:spPr>
      </p:pic>
    </p:spTree>
    <p:extLst>
      <p:ext uri="{BB962C8B-B14F-4D97-AF65-F5344CB8AC3E}">
        <p14:creationId xmlns:p14="http://schemas.microsoft.com/office/powerpoint/2010/main" val="124040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7DEC-D783-556D-5EDE-38D3C016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 IS ALSO REDUCING THE MONEY SUPPLY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sz="2000" dirty="0"/>
              <a:t>(M2 MONEY SUPPLY ADJUSTED FOR INFLATION)</a:t>
            </a:r>
            <a:endParaRPr lang="en-US" dirty="0"/>
          </a:p>
        </p:txBody>
      </p:sp>
      <p:pic>
        <p:nvPicPr>
          <p:cNvPr id="5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A4A040B2-62F5-66DC-8108-5674C5D29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52" y="1949116"/>
            <a:ext cx="12007515" cy="4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3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95F3-8578-3676-A7A3-FBBB637A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WHAT’S THE WORRY?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CB92-0045-5E4A-4951-01C15036E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THAT FED’S EFFORTS WILL CAUSE A RECESSION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RECESSION IS A “BROAD BASED DECLINE IN ECONOMIC ACTIVITY</a:t>
            </a:r>
          </a:p>
          <a:p>
            <a:pPr marL="0" indent="0">
              <a:buNone/>
            </a:pPr>
            <a:r>
              <a:rPr lang="en-US" sz="2400" dirty="0"/>
              <a:t>   FOR A SUSTAINED PERIOD OF TIME”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RECESSIONS ARE COMMON WHEN FED RAISES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240573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9127-8BAD-7292-3B47-858F41C8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" y="447188"/>
            <a:ext cx="11935327" cy="970450"/>
          </a:xfrm>
        </p:spPr>
        <p:txBody>
          <a:bodyPr/>
          <a:lstStyle/>
          <a:p>
            <a:r>
              <a:rPr lang="en-US" dirty="0"/>
              <a:t> CONSUMER SPENDING CARRIES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7E16E-0CD3-30D4-25A8-C128FCB09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348" y="1961149"/>
            <a:ext cx="5963652" cy="455996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2400" dirty="0"/>
              <a:t>SUPPORTED BY COVID STIMULUS</a:t>
            </a:r>
          </a:p>
          <a:p>
            <a:pPr marL="0" indent="0">
              <a:buNone/>
            </a:pPr>
            <a:r>
              <a:rPr lang="en-US" sz="2400" dirty="0"/>
              <a:t>     PROGRAMS AND</a:t>
            </a:r>
          </a:p>
          <a:p>
            <a:pPr marL="0" indent="0">
              <a:buNone/>
            </a:pPr>
            <a:r>
              <a:rPr lang="en-US" sz="2400" dirty="0"/>
              <a:t>    “PENT-UP DEMAND” AFTER THE</a:t>
            </a:r>
          </a:p>
          <a:p>
            <a:pPr marL="0" indent="0">
              <a:buNone/>
            </a:pPr>
            <a:r>
              <a:rPr lang="en-US" sz="2400" dirty="0"/>
              <a:t>     PANDEMIC;</a:t>
            </a:r>
          </a:p>
          <a:p>
            <a:pPr marL="0" indent="0">
              <a:buNone/>
            </a:pPr>
            <a:r>
              <a:rPr lang="en-US" sz="2400" dirty="0"/>
              <a:t>     CONSUMER SPENDING HAS BEEN</a:t>
            </a:r>
          </a:p>
          <a:p>
            <a:pPr marL="0" indent="0">
              <a:buNone/>
            </a:pPr>
            <a:r>
              <a:rPr lang="en-US" sz="2400" dirty="0"/>
              <a:t>     SURPRISINGLY STRONG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026" name="Picture 2" descr="A modern floor with legs of a crowd walking in the background A modern floor with legs of a crowd walking in a shopping mall in the background Shopping Mall Stock Photo">
            <a:extLst>
              <a:ext uri="{FF2B5EF4-FFF2-40B4-BE49-F238E27FC236}">
                <a16:creationId xmlns:a16="http://schemas.microsoft.com/office/drawing/2014/main" id="{E177C738-57FE-0EAF-1A49-C686139D6D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18" y="1961148"/>
            <a:ext cx="5880256" cy="45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9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9958-CA99-3BE2-443C-FEA7752A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" y="447188"/>
            <a:ext cx="12107779" cy="970450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sz="3200" dirty="0"/>
              <a:t>BUT NOW COVID SAVINGS ARE GONE, </a:t>
            </a:r>
            <a:br>
              <a:rPr lang="en-US" sz="3200" dirty="0"/>
            </a:br>
            <a:r>
              <a:rPr lang="en-US" sz="3200" dirty="0"/>
              <a:t>   AND BOTH CREDIT CARD DEBT AND INTEREST RATES ARE UP</a:t>
            </a:r>
          </a:p>
        </p:txBody>
      </p:sp>
      <p:pic>
        <p:nvPicPr>
          <p:cNvPr id="1026" name="Picture 2" descr="Aggregate personal savings versus the pre-pandemic trend">
            <a:extLst>
              <a:ext uri="{FF2B5EF4-FFF2-40B4-BE49-F238E27FC236}">
                <a16:creationId xmlns:a16="http://schemas.microsoft.com/office/drawing/2014/main" id="{EE9FE8C1-23ED-5D14-2598-4551696666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" y="1900989"/>
            <a:ext cx="12107779" cy="49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7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9771-241A-9B52-9C1C-765205B9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7" y="447188"/>
            <a:ext cx="11802978" cy="970450"/>
          </a:xfrm>
        </p:spPr>
        <p:txBody>
          <a:bodyPr/>
          <a:lstStyle/>
          <a:p>
            <a:r>
              <a:rPr lang="en-US" dirty="0"/>
              <a:t>        CONSUMER SPENDING IS SLOWING</a:t>
            </a:r>
          </a:p>
        </p:txBody>
      </p:sp>
      <p:pic>
        <p:nvPicPr>
          <p:cNvPr id="4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1EEFFC85-1384-2629-9765-94BA1E7F6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73179"/>
            <a:ext cx="12192000" cy="4800599"/>
          </a:xfrm>
          <a:prstGeom prst="rect">
            <a:avLst/>
          </a:prstGeom>
        </p:spPr>
      </p:pic>
      <p:pic>
        <p:nvPicPr>
          <p:cNvPr id="5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7EC7EF2F-A824-555C-BB90-7B02A768D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25579"/>
            <a:ext cx="12192000" cy="480059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927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022A-70E7-A11E-F90A-2658BE2F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JOB GROWTH IS ALSO SLOWING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09794-B038-2C08-AF01-1F8044AB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547" y="2222287"/>
            <a:ext cx="5763689" cy="3638763"/>
          </a:xfrm>
        </p:spPr>
        <p:txBody>
          <a:bodyPr>
            <a:normAutofit/>
          </a:bodyPr>
          <a:lstStyle/>
          <a:p>
            <a:r>
              <a:rPr lang="en-US" sz="2400" dirty="0"/>
              <a:t>AVERAGE MONTHLY NET JOB GAIN</a:t>
            </a:r>
          </a:p>
          <a:p>
            <a:endParaRPr lang="en-US" sz="2400" dirty="0"/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HALF, 2020:  1,346,000</a:t>
            </a:r>
          </a:p>
          <a:p>
            <a:r>
              <a:rPr lang="en-US" sz="2400" dirty="0"/>
              <a:t>2021:  667,000</a:t>
            </a:r>
          </a:p>
          <a:p>
            <a:r>
              <a:rPr lang="en-US" sz="2400" dirty="0"/>
              <a:t>2022:  369,000</a:t>
            </a:r>
          </a:p>
          <a:p>
            <a:r>
              <a:rPr lang="en-US" sz="2400" dirty="0"/>
              <a:t>2023 , JAN-OCT:  200,600</a:t>
            </a:r>
          </a:p>
        </p:txBody>
      </p:sp>
      <p:pic>
        <p:nvPicPr>
          <p:cNvPr id="5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80E94B39-420B-E7D0-1C34-20B50C2C2F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33147" y="2241890"/>
            <a:ext cx="5534526" cy="35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5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075D-8F6C-574B-076B-FE583D2E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" y="447188"/>
            <a:ext cx="11923295" cy="970450"/>
          </a:xfrm>
        </p:spPr>
        <p:txBody>
          <a:bodyPr/>
          <a:lstStyle/>
          <a:p>
            <a:r>
              <a:rPr lang="en-US" sz="3200" dirty="0"/>
              <a:t> FEDERAL RESERVE IS TRYING TO ACHIEVE A “SOFT LANDING”</a:t>
            </a:r>
            <a:br>
              <a:rPr lang="en-US" sz="3200" dirty="0"/>
            </a:br>
            <a:r>
              <a:rPr lang="en-US" sz="3200" dirty="0"/>
              <a:t>   MEANING REDUCE INFLAITON RATE WITHOUT A RECESSION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1DB1CEB-1F65-8A4E-0C6A-2FC02EA00F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9" y="1937084"/>
            <a:ext cx="11538284" cy="49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3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8169-6FD5-2091-130F-0CACB6C0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REVIEW OF THE COVID RECESSION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ADCD-4E44-3C21-8BCF-230DEE22B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1140677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 RESULTED FROM NATIONWIDE SHUT-DOWN POLICIES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 14% UNEMPLOYMENT</a:t>
            </a:r>
          </a:p>
          <a:p>
            <a:pPr marL="0" indent="0">
              <a:buNone/>
            </a:pPr>
            <a:r>
              <a:rPr lang="en-US" sz="2800" dirty="0"/>
              <a:t>  ECONOMY (</a:t>
            </a:r>
            <a:r>
              <a:rPr lang="en-US" sz="2800" dirty="0">
                <a:solidFill>
                  <a:srgbClr val="FF0000"/>
                </a:solidFill>
              </a:rPr>
              <a:t>GDP) DROPPED 33% </a:t>
            </a:r>
            <a:r>
              <a:rPr lang="en-US" sz="2800" dirty="0"/>
              <a:t>ON ANNUALIZED BASIS</a:t>
            </a:r>
          </a:p>
          <a:p>
            <a:pPr marL="0" indent="0">
              <a:buNone/>
            </a:pPr>
            <a:r>
              <a:rPr lang="en-US" sz="2800" dirty="0"/>
              <a:t>  GOOD NEWS – SHORT LIVED – REBOUND BEGAN IN MAY 2020</a:t>
            </a:r>
          </a:p>
        </p:txBody>
      </p:sp>
    </p:spTree>
    <p:extLst>
      <p:ext uri="{BB962C8B-B14F-4D97-AF65-F5344CB8AC3E}">
        <p14:creationId xmlns:p14="http://schemas.microsoft.com/office/powerpoint/2010/main" val="213281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FBE0-0536-F30E-2B3D-083B1814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	    SOFT LANDINGS HAVE BEEN RARE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040C8-93A5-AF23-BF98-D94B27598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822" y="2222287"/>
            <a:ext cx="5783178" cy="36387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/>
              <a:t>THERE HAVE BEEN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  12 RECESSIONS </a:t>
            </a:r>
          </a:p>
          <a:p>
            <a:pPr marL="0" indent="0">
              <a:buNone/>
            </a:pPr>
            <a:r>
              <a:rPr lang="en-US" sz="4000" dirty="0"/>
              <a:t>SINCE WORLD WAR 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B7A13-3B94-7761-AC8D-048476D80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691763" cy="3638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THERE HAS BEEN ONLY</a:t>
            </a:r>
          </a:p>
          <a:p>
            <a:pPr marL="0" indent="0">
              <a:buNone/>
            </a:pPr>
            <a:r>
              <a:rPr lang="en-US" sz="4000" dirty="0"/>
              <a:t>    </a:t>
            </a:r>
            <a:r>
              <a:rPr lang="en-US" sz="4000" b="1" dirty="0">
                <a:solidFill>
                  <a:srgbClr val="FF0000"/>
                </a:solidFill>
              </a:rPr>
              <a:t>1 SOFT LANDING</a:t>
            </a:r>
          </a:p>
          <a:p>
            <a:pPr marL="0" indent="0">
              <a:buNone/>
            </a:pPr>
            <a:r>
              <a:rPr lang="en-US" sz="4000" dirty="0"/>
              <a:t>SINCE WORLD WAR II</a:t>
            </a:r>
          </a:p>
        </p:txBody>
      </p:sp>
    </p:spTree>
    <p:extLst>
      <p:ext uri="{BB962C8B-B14F-4D97-AF65-F5344CB8AC3E}">
        <p14:creationId xmlns:p14="http://schemas.microsoft.com/office/powerpoint/2010/main" val="4267437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628A-C055-80F3-C773-E41CFE3A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788442" cy="970450"/>
          </a:xfrm>
        </p:spPr>
        <p:txBody>
          <a:bodyPr/>
          <a:lstStyle/>
          <a:p>
            <a:r>
              <a:rPr lang="en-US" dirty="0"/>
              <a:t>   2024 WILL BE A YEAR OF TWO ECONOMIES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4ECEA-BF7C-94A4-1C54-4543CA3D44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sz="2400" dirty="0">
                <a:solidFill>
                  <a:srgbClr val="FF0000"/>
                </a:solidFill>
              </a:rPr>
              <a:t>FIRST HALF</a:t>
            </a:r>
          </a:p>
          <a:p>
            <a:pPr marL="0" indent="0">
              <a:buNone/>
            </a:pPr>
            <a:r>
              <a:rPr lang="en-US" sz="2400" dirty="0"/>
              <a:t>   FED KEEPS INTEREST RATES HIGH</a:t>
            </a:r>
          </a:p>
          <a:p>
            <a:pPr marL="0" indent="0">
              <a:buNone/>
            </a:pPr>
            <a:r>
              <a:rPr lang="en-US" sz="2400" dirty="0"/>
              <a:t>   ECONOMY SLOWS MORE</a:t>
            </a:r>
          </a:p>
          <a:p>
            <a:pPr marL="0" indent="0">
              <a:buNone/>
            </a:pPr>
            <a:r>
              <a:rPr lang="en-US" sz="2400" dirty="0"/>
              <a:t>   GROWTH MAY BE NEGATIVE</a:t>
            </a:r>
          </a:p>
          <a:p>
            <a:pPr marL="0" indent="0">
              <a:buNone/>
            </a:pPr>
            <a:r>
              <a:rPr lang="en-US" sz="2400" dirty="0"/>
              <a:t>   JOBLESS RATE RISES TO 5%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47792-B4EF-B371-5110-5CA31CDEE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SECOND HALF</a:t>
            </a:r>
          </a:p>
          <a:p>
            <a:pPr marL="0" indent="0">
              <a:buNone/>
            </a:pPr>
            <a:r>
              <a:rPr lang="en-US" sz="2400" dirty="0"/>
              <a:t> FED REDUCES INTEREST RATES</a:t>
            </a:r>
          </a:p>
          <a:p>
            <a:pPr marL="0" indent="0">
              <a:buNone/>
            </a:pPr>
            <a:r>
              <a:rPr lang="en-US" sz="2400" dirty="0"/>
              <a:t> GROWTH REVIVES</a:t>
            </a:r>
          </a:p>
          <a:p>
            <a:pPr marL="0" indent="0">
              <a:buNone/>
            </a:pPr>
            <a:r>
              <a:rPr lang="en-US" sz="2400" dirty="0"/>
              <a:t> GROWTH RATE RETURNS TO 2%</a:t>
            </a:r>
          </a:p>
          <a:p>
            <a:pPr marL="0" indent="0">
              <a:buNone/>
            </a:pPr>
            <a:r>
              <a:rPr lang="en-US" sz="2400" dirty="0"/>
              <a:t> JOBLESS RATE DROPS TO 3.5%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00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6926-9CDA-6CEB-AE26-62BE86F1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447188"/>
            <a:ext cx="10828545" cy="970450"/>
          </a:xfrm>
        </p:spPr>
        <p:txBody>
          <a:bodyPr/>
          <a:lstStyle/>
          <a:p>
            <a:r>
              <a:rPr lang="en-US" dirty="0"/>
              <a:t>WILL WE HAVE A RECESSION IN EARLY 2024?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2ED4-ED5D-1BB2-A472-887A0B1B52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“CALL” IS MADE BY AN ORGANIZATION NAMED THE</a:t>
            </a:r>
          </a:p>
          <a:p>
            <a:pPr marL="0" indent="0">
              <a:buNone/>
            </a:pPr>
            <a:r>
              <a:rPr lang="en-US" sz="2400" dirty="0"/>
              <a:t>”NATIONAL BUREAU OF </a:t>
            </a:r>
          </a:p>
          <a:p>
            <a:pPr marL="0" indent="0">
              <a:buNone/>
            </a:pPr>
            <a:r>
              <a:rPr lang="en-US" sz="2400" dirty="0"/>
              <a:t>ECONOMIC RESEARCH"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3D9DC-5B48-34D7-5EE0-5B546475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514599"/>
            <a:ext cx="5194583" cy="334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THEIR DEFINITION:</a:t>
            </a:r>
          </a:p>
          <a:p>
            <a:pPr marL="0" indent="0">
              <a:buNone/>
            </a:pPr>
            <a:r>
              <a:rPr lang="en-US" sz="2400" dirty="0"/>
              <a:t>“A SIGNIFICANT DECLINE IN ECONOMIC ACTIVITY THAT IS BROAD BASED AND LASTS FOR A SIGNIFICANT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3843364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9202-F3D2-ECDF-4527-959FEC54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TRENDS IN INTEREST RATES AND DEBT</a:t>
            </a:r>
            <a:br>
              <a:rPr lang="en-US" dirty="0"/>
            </a:br>
            <a:r>
              <a:rPr lang="en-US" dirty="0"/>
              <a:t>    COULD POINT TO A “REAL RECESSION”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364E6DF-A4FA-28A2-41D4-D366AE0EB7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2" y="2222288"/>
            <a:ext cx="5498432" cy="418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art: U.S. Consumer Debt Piles Up to $17 Trillion | Statista">
            <a:extLst>
              <a:ext uri="{FF2B5EF4-FFF2-40B4-BE49-F238E27FC236}">
                <a16:creationId xmlns:a16="http://schemas.microsoft.com/office/drawing/2014/main" id="{F8AFF8FE-C34C-BCA6-7C01-13F0C3942A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26" y="2222500"/>
            <a:ext cx="6063916" cy="41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63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EF8-F229-0642-4D35-80129C0C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WHAT SECTORS WILL BE MOST IMPACTED</a:t>
            </a:r>
            <a:br>
              <a:rPr lang="en-US" dirty="0"/>
            </a:br>
            <a:r>
              <a:rPr lang="en-US" dirty="0"/>
              <a:t>   FROM A SLOWDOWN OR A RECESSION?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8FBB3-25B1-6E44-D785-D7B9DB44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34924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3600" dirty="0"/>
              <a:t>             COMMERICAL REAL ESTATE</a:t>
            </a:r>
          </a:p>
          <a:p>
            <a:pPr marL="0" indent="0">
              <a:buNone/>
            </a:pPr>
            <a:r>
              <a:rPr lang="en-US" sz="3600" dirty="0"/>
              <a:t>             FINANCIAL SERVICES</a:t>
            </a:r>
          </a:p>
          <a:p>
            <a:pPr marL="0" indent="0">
              <a:buNone/>
            </a:pPr>
            <a:r>
              <a:rPr lang="en-US" sz="3600" dirty="0"/>
              <a:t>            MANUFCTURING</a:t>
            </a:r>
          </a:p>
          <a:p>
            <a:pPr marL="0" indent="0">
              <a:buNone/>
            </a:pPr>
            <a:r>
              <a:rPr lang="en-US" sz="3600" dirty="0"/>
              <a:t>            RESIDENTIAL REAL ESTATE</a:t>
            </a:r>
          </a:p>
          <a:p>
            <a:pPr marL="0" indent="0">
              <a:buNone/>
            </a:pPr>
            <a:r>
              <a:rPr lang="en-US" sz="3600" dirty="0"/>
              <a:t>           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1275443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A551-389F-F743-B6A4-DF8179DB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r>
              <a:rPr lang="en-US" sz="3600" dirty="0"/>
              <a:t>  HOW WILL NORTH CAROLINA AND CARTERET CO. DO?</a:t>
            </a:r>
            <a:br>
              <a:rPr lang="en-US" sz="3600" dirty="0"/>
            </a:br>
            <a:r>
              <a:rPr lang="en-US" sz="3600" dirty="0"/>
              <a:t>                    LOOK AT PREVIOUS RECESSIONS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37F43-97C4-93F5-2975-13C121D11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</a:t>
            </a:r>
            <a:r>
              <a:rPr lang="en-US" sz="2000" dirty="0"/>
              <a:t>% JOB CHANGE  DURING RECESSION </a:t>
            </a:r>
          </a:p>
          <a:p>
            <a:pPr marL="0" indent="0">
              <a:buNone/>
            </a:pPr>
            <a:r>
              <a:rPr lang="en-US" sz="2000" dirty="0"/>
              <a:t>                   </a:t>
            </a:r>
          </a:p>
          <a:p>
            <a:pPr marL="0" indent="0">
              <a:buNone/>
            </a:pPr>
            <a:r>
              <a:rPr lang="en-US" sz="2000" dirty="0"/>
              <a:t>                                   2008-2010 RECESSION                         2020 RECESSION </a:t>
            </a:r>
          </a:p>
          <a:p>
            <a:pPr marL="0" indent="0">
              <a:buNone/>
            </a:pPr>
            <a:r>
              <a:rPr lang="en-US" sz="2000" dirty="0"/>
              <a:t>        US                                   -6.2%                                                   -14.2%</a:t>
            </a:r>
          </a:p>
          <a:p>
            <a:pPr marL="0" indent="0">
              <a:buNone/>
            </a:pPr>
            <a:r>
              <a:rPr lang="en-US" sz="2000" dirty="0"/>
              <a:t>        NC                                 -8.1%                                                    -12.2%</a:t>
            </a:r>
          </a:p>
          <a:p>
            <a:pPr marL="0" indent="0">
              <a:buNone/>
            </a:pPr>
            <a:r>
              <a:rPr lang="en-US" sz="2000" dirty="0"/>
              <a:t>       CARTERET CO.             -10.0%                                                   -22.5%     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31293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CA3D1-FF90-8314-EC15-77F06525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9" y="447188"/>
            <a:ext cx="11790947" cy="970450"/>
          </a:xfrm>
        </p:spPr>
        <p:txBody>
          <a:bodyPr/>
          <a:lstStyle/>
          <a:p>
            <a:r>
              <a:rPr lang="en-US" dirty="0"/>
              <a:t>       CARTERRET COUNTY &amp; NC TOP INDUSTRIES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C835A-0BF0-41DA-FCED-A07A4CF71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2222287"/>
            <a:ext cx="11923295" cy="4479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 CARTERET COUNTY:  REAL ESTATE, GOVERNMENT, TOURISM, PROFESSIONAL SERVICES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              (Gov’t includes military) </a:t>
            </a:r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NORTH CAROLINA:  MANUFACTURING, REAL ESTATE, FINANCE, PROFESSIONAL SERVICES</a:t>
            </a:r>
          </a:p>
        </p:txBody>
      </p:sp>
    </p:spTree>
    <p:extLst>
      <p:ext uri="{BB962C8B-B14F-4D97-AF65-F5344CB8AC3E}">
        <p14:creationId xmlns:p14="http://schemas.microsoft.com/office/powerpoint/2010/main" val="1752674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E6C7-7480-1320-E2B3-19071BD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RECENT CARTERET COUNTY TRENDS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sz="2400" dirty="0"/>
              <a:t>% CHANGE IN VALUE OF PRODUCTION, 2017-2022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FBEB3-3B38-ABFF-B9D3-9445E1AB9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2222287"/>
            <a:ext cx="11514221" cy="42867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000" u="sng" dirty="0"/>
              <a:t>SECTORS WITH BIGGEST INCREASES</a:t>
            </a:r>
            <a:r>
              <a:rPr lang="en-US" sz="2000" dirty="0"/>
              <a:t>                       </a:t>
            </a:r>
            <a:r>
              <a:rPr lang="en-US" sz="2000" u="sng" dirty="0"/>
              <a:t>SECTORS WITH LARGEST DECLINES</a:t>
            </a:r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dirty="0"/>
              <a:t>      MINING AND QUARRING                                             AGRICULTURE</a:t>
            </a:r>
          </a:p>
          <a:p>
            <a:pPr marL="0" indent="0">
              <a:buNone/>
            </a:pPr>
            <a:r>
              <a:rPr lang="en-US" sz="2000" dirty="0"/>
              <a:t>      PROFESSIONAL AND BUSINESS SERVICES                   WHOLESALE TRADE</a:t>
            </a:r>
          </a:p>
          <a:p>
            <a:pPr marL="0" indent="0">
              <a:buNone/>
            </a:pPr>
            <a:r>
              <a:rPr lang="en-US" sz="2000" dirty="0"/>
              <a:t>      HEALTH CARE                                                                MANUFACTURING</a:t>
            </a:r>
          </a:p>
          <a:p>
            <a:pPr marL="0" indent="0">
              <a:buNone/>
            </a:pPr>
            <a:r>
              <a:rPr lang="en-US" sz="2000" dirty="0"/>
              <a:t>      CONSTRUCTION                                                            EDUCATIONAL SERVICES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43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CA2E-4EF4-50F2-8D52-92564654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BIG ISSUE #1: NATIONAL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719C-9255-C4A7-E469-333B8CC24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317" y="2222287"/>
            <a:ext cx="5883610" cy="3638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PUTS UPWARD PRESSURE ON INTEREST RATES</a:t>
            </a:r>
          </a:p>
          <a:p>
            <a:pPr marL="0" indent="0">
              <a:buNone/>
            </a:pPr>
            <a:r>
              <a:rPr lang="en-US" dirty="0"/>
              <a:t>CROWDS OUT PRIVATE BORROWING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APPROACH:  DIVIDE FEDERAL SPENDING INTO A “CURRENT BUDGET” AND “CAPITAL BUDGET”</a:t>
            </a:r>
          </a:p>
        </p:txBody>
      </p:sp>
      <p:pic>
        <p:nvPicPr>
          <p:cNvPr id="1026" name="Picture 2" descr="Graph of actual interest payments on government debt as a share of Federal spending, 1974-2020, and Jan 2020, Feb 2021 and May 2022 forecasts through 2030.">
            <a:extLst>
              <a:ext uri="{FF2B5EF4-FFF2-40B4-BE49-F238E27FC236}">
                <a16:creationId xmlns:a16="http://schemas.microsoft.com/office/drawing/2014/main" id="{F15E3A49-3DC8-CDA6-DDAB-2AC673445F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310342"/>
            <a:ext cx="5194300" cy="346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4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CA2E-4EF4-50F2-8D52-92564654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BIG ISSUE #2: SOCIAL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719C-9255-C4A7-E469-333B8CC24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317" y="2222287"/>
            <a:ext cx="7038472" cy="37453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ESTIMATED THAT BY 2033 WILL ONLY BE ABLE TO PAY 75% OF WHAT PROMISED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GETS WORSE AS TIME PROGRESSES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 FOR A COMMISSION IN EARLY 2030’S TO ADDRESS THE PROBLEM</a:t>
            </a:r>
          </a:p>
        </p:txBody>
      </p:sp>
      <p:pic>
        <p:nvPicPr>
          <p:cNvPr id="4098" name="Picture 2" descr="Social Security surplus dwarfed by future deficit | BenefitsPRO">
            <a:extLst>
              <a:ext uri="{FF2B5EF4-FFF2-40B4-BE49-F238E27FC236}">
                <a16:creationId xmlns:a16="http://schemas.microsoft.com/office/drawing/2014/main" id="{75BC8FB0-0FA9-7E1F-80E4-9585E7AB54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53" y="2526632"/>
            <a:ext cx="3850105" cy="33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3847-CBF5-20E6-842B-1007E50A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47188"/>
            <a:ext cx="11044989" cy="970450"/>
          </a:xfrm>
        </p:spPr>
        <p:txBody>
          <a:bodyPr/>
          <a:lstStyle/>
          <a:p>
            <a:r>
              <a:rPr lang="en-US" dirty="0"/>
              <a:t> GOOD NEWS – ECONOMY HAS RECOVERED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6EC5-D262-BB97-D454-790A53020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755667" cy="36365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3000" dirty="0"/>
              <a:t>MOST MAJOR MEASURES ARE NEAR OR BEYOND PRE-COVID LEVELS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     * TOTAL JOBS ABOVE PRE-PANDEMIC LEVEL</a:t>
            </a:r>
          </a:p>
          <a:p>
            <a:pPr marL="0" indent="0">
              <a:buNone/>
            </a:pPr>
            <a:r>
              <a:rPr lang="en-US" sz="3000" dirty="0"/>
              <a:t>     * UNEMPLOYMENT RATE UNDER 4%</a:t>
            </a:r>
          </a:p>
          <a:p>
            <a:pPr marL="0" indent="0">
              <a:buNone/>
            </a:pPr>
            <a:r>
              <a:rPr lang="en-US" sz="3000" dirty="0"/>
              <a:t>     * LABOR FORCE PARTICIPATION RATE INCREASING</a:t>
            </a:r>
          </a:p>
          <a:p>
            <a:pPr marL="0" indent="0">
              <a:buNone/>
            </a:pPr>
            <a:r>
              <a:rPr lang="en-US" sz="3000" dirty="0"/>
              <a:t>     * ECONOMY HAS BEEN GROWING</a:t>
            </a:r>
          </a:p>
          <a:p>
            <a:pPr marL="0" indent="0">
              <a:buNone/>
            </a:pPr>
            <a:r>
              <a:rPr lang="en-US" sz="2400" dirty="0"/>
              <a:t>                 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82937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E560-2828-86C6-2F7B-B7E37ECE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NEW BOOK AVAILABLE NOW:</a:t>
            </a:r>
            <a:br>
              <a:rPr lang="en-US" dirty="0"/>
            </a:br>
            <a:r>
              <a:rPr lang="en-US" dirty="0"/>
              <a:t>       “</a:t>
            </a:r>
            <a:r>
              <a:rPr lang="en-US" i="1" dirty="0"/>
              <a:t>THE 60 MINUTE INVESTMENT GUIDE</a:t>
            </a:r>
            <a:r>
              <a:rPr lang="en-US" dirty="0"/>
              <a:t>”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F813FE-6B1D-AE3D-4C72-E6497508B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14" y="19757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2" descr="Time Is Money Stock Photo - Download Image Now - Time, Currency, Time is  Money - iStock">
            <a:extLst>
              <a:ext uri="{FF2B5EF4-FFF2-40B4-BE49-F238E27FC236}">
                <a16:creationId xmlns:a16="http://schemas.microsoft.com/office/drawing/2014/main" id="{7CC904BE-5ED4-B850-B29C-073201143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7" y="1975757"/>
            <a:ext cx="7462156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5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63A3-3F13-B571-FE37-9FD1BECD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3" y="447188"/>
            <a:ext cx="11851104" cy="970450"/>
          </a:xfrm>
        </p:spPr>
        <p:txBody>
          <a:bodyPr/>
          <a:lstStyle/>
          <a:p>
            <a:r>
              <a:rPr lang="en-US"/>
              <a:t>  QUARTERLY REAL GDP GROWTH RATE, 2018-23</a:t>
            </a:r>
            <a:endParaRPr lang="en-US" dirty="0"/>
          </a:p>
        </p:txBody>
      </p:sp>
      <p:pic>
        <p:nvPicPr>
          <p:cNvPr id="6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BB1F4511-5F12-7C67-CC86-F1DB61D34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221" y="1949116"/>
            <a:ext cx="12007516" cy="4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4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4929-6CCA-51F1-280A-8E00EE5D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EMPLOYMENT TRENDS, 2003-2023</a:t>
            </a:r>
          </a:p>
        </p:txBody>
      </p:sp>
      <p:pic>
        <p:nvPicPr>
          <p:cNvPr id="5" name="Content Placeholder 4" descr="A graph showing the growth of employment&#10;&#10;Description automatically generated">
            <a:extLst>
              <a:ext uri="{FF2B5EF4-FFF2-40B4-BE49-F238E27FC236}">
                <a16:creationId xmlns:a16="http://schemas.microsoft.com/office/drawing/2014/main" id="{5FD74399-6160-42B5-B393-782FCC059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530" y="1861458"/>
            <a:ext cx="11478984" cy="4751614"/>
          </a:xfrm>
        </p:spPr>
      </p:pic>
    </p:spTree>
    <p:extLst>
      <p:ext uri="{BB962C8B-B14F-4D97-AF65-F5344CB8AC3E}">
        <p14:creationId xmlns:p14="http://schemas.microsoft.com/office/powerpoint/2010/main" val="172046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8F53-752B-9690-55A8-C62B9688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447188"/>
            <a:ext cx="11527971" cy="970450"/>
          </a:xfrm>
        </p:spPr>
        <p:txBody>
          <a:bodyPr/>
          <a:lstStyle/>
          <a:p>
            <a:r>
              <a:rPr lang="en-US" dirty="0"/>
              <a:t>   LABOR FORCE PARTICIPATION RATE, 2003-23</a:t>
            </a:r>
          </a:p>
        </p:txBody>
      </p:sp>
      <p:pic>
        <p:nvPicPr>
          <p:cNvPr id="5" name="Content Placeholder 4" descr="A graph showing the number of people in the labor force&#10;&#10;Description automatically generated with medium confidence">
            <a:extLst>
              <a:ext uri="{FF2B5EF4-FFF2-40B4-BE49-F238E27FC236}">
                <a16:creationId xmlns:a16="http://schemas.microsoft.com/office/drawing/2014/main" id="{D08191CF-4D68-30DD-774F-A7CB0DA89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29" y="2057400"/>
            <a:ext cx="11658600" cy="4604657"/>
          </a:xfrm>
        </p:spPr>
      </p:pic>
    </p:spTree>
    <p:extLst>
      <p:ext uri="{BB962C8B-B14F-4D97-AF65-F5344CB8AC3E}">
        <p14:creationId xmlns:p14="http://schemas.microsoft.com/office/powerpoint/2010/main" val="65043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1558-E4D7-AB0B-CABB-D36680A9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CHALLENGES DURING THE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4E5E-80B4-6AE5-9BAA-3C4ADF816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LABOR SHORTAGES    - FEAR OF PERSONAL INTERACTION</a:t>
            </a:r>
          </a:p>
          <a:p>
            <a:pPr marL="0" indent="0">
              <a:buNone/>
            </a:pPr>
            <a:r>
              <a:rPr lang="en-US" sz="2400" dirty="0"/>
              <a:t>                                      -  SUBSTANTIAL GOVERNMENT SUPPORT</a:t>
            </a:r>
          </a:p>
          <a:p>
            <a:pPr marL="0" indent="0">
              <a:buNone/>
            </a:pPr>
            <a:r>
              <a:rPr lang="en-US" sz="2400" dirty="0"/>
              <a:t>                                      -  WORKERS “UPSKILLED” AND TOOK BETTER JOBS</a:t>
            </a:r>
          </a:p>
          <a:p>
            <a:pPr marL="0" indent="0">
              <a:buNone/>
            </a:pPr>
            <a:r>
              <a:rPr lang="en-US" sz="2400" dirty="0"/>
              <a:t>                                      -  LABOR FORCE PARTICIPATION TO TREND DOWNWARD</a:t>
            </a:r>
          </a:p>
          <a:p>
            <a:pPr marL="0" indent="0">
              <a:buNone/>
            </a:pPr>
            <a:r>
              <a:rPr lang="en-US" sz="2400" dirty="0"/>
              <a:t>                                      -  55 AND OVER GROUP IS STILL BELOW PRE-PANDEIMC</a:t>
            </a:r>
          </a:p>
          <a:p>
            <a:pPr marL="0" indent="0">
              <a:buNone/>
            </a:pPr>
            <a:r>
              <a:rPr lang="en-US" sz="2400" dirty="0"/>
              <a:t>  RISING INFLATION RATE</a:t>
            </a:r>
          </a:p>
          <a:p>
            <a:pPr marL="0" indent="0">
              <a:buNone/>
            </a:pPr>
            <a:r>
              <a:rPr lang="en-US" sz="2400" dirty="0"/>
              <a:t>                                      - SUPPLY CHAIN PROBLEMS</a:t>
            </a:r>
          </a:p>
          <a:p>
            <a:pPr marL="0" indent="0">
              <a:buNone/>
            </a:pPr>
            <a:r>
              <a:rPr lang="en-US" sz="2400" dirty="0"/>
              <a:t>                                      - MASSIVE FEDERAL SPENDING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46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8B50-FF02-6A15-B1F2-EB828DEF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447188"/>
            <a:ext cx="11586411" cy="970450"/>
          </a:xfrm>
        </p:spPr>
        <p:txBody>
          <a:bodyPr/>
          <a:lstStyle/>
          <a:p>
            <a:r>
              <a:rPr lang="en-US" sz="3200" dirty="0"/>
              <a:t>    WHY ARE PEOPLE UNHAPPY?  WORKER “REAL”EARNINGS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B3C4-0B8C-769C-2B17-EB2B0CE6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2222287"/>
            <a:ext cx="11899232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600" dirty="0"/>
              <a:t>* REAL EARNINGS: EARNINGS ADJUSTED FOR INFLATION (PURCHASING POWER) </a:t>
            </a:r>
          </a:p>
          <a:p>
            <a:pPr marL="0" indent="0">
              <a:buNone/>
            </a:pPr>
            <a:r>
              <a:rPr lang="en-US" sz="2600" dirty="0"/>
              <a:t> * </a:t>
            </a:r>
            <a:r>
              <a:rPr lang="en-US" sz="2600" dirty="0">
                <a:solidFill>
                  <a:srgbClr val="FF0000"/>
                </a:solidFill>
              </a:rPr>
              <a:t>DOWN 9% </a:t>
            </a:r>
            <a:r>
              <a:rPr lang="en-US" sz="2600" dirty="0"/>
              <a:t>FROM SPRING 2020 TO SPRING 2022</a:t>
            </a:r>
          </a:p>
          <a:p>
            <a:pPr marL="0" indent="0">
              <a:buNone/>
            </a:pPr>
            <a:r>
              <a:rPr lang="en-US" sz="2600" dirty="0"/>
              <a:t> * </a:t>
            </a:r>
            <a:r>
              <a:rPr lang="en-US" sz="2600" dirty="0">
                <a:solidFill>
                  <a:srgbClr val="FF0000"/>
                </a:solidFill>
              </a:rPr>
              <a:t>UP 1.7% </a:t>
            </a:r>
            <a:r>
              <a:rPr lang="en-US" sz="2600" dirty="0"/>
              <a:t>IN LATEST YEAR</a:t>
            </a:r>
          </a:p>
          <a:p>
            <a:pPr marL="0" indent="0">
              <a:buNone/>
            </a:pPr>
            <a:r>
              <a:rPr lang="en-US" sz="2600" dirty="0"/>
              <a:t> * IMPLIES WILL TAKE </a:t>
            </a:r>
            <a:r>
              <a:rPr lang="en-US" sz="2600" dirty="0">
                <a:solidFill>
                  <a:srgbClr val="FF0000"/>
                </a:solidFill>
              </a:rPr>
              <a:t>4 MORE YEARS </a:t>
            </a:r>
            <a:r>
              <a:rPr lang="en-US" sz="2600" dirty="0"/>
              <a:t>TO TOTALLY RECOVER</a:t>
            </a:r>
          </a:p>
          <a:p>
            <a:pPr marL="0" indent="0">
              <a:buNone/>
            </a:pP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93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ADBE-8AEA-84C9-5D97-2CF923D3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9220"/>
            <a:ext cx="12043610" cy="970450"/>
          </a:xfrm>
        </p:spPr>
        <p:txBody>
          <a:bodyPr/>
          <a:lstStyle/>
          <a:p>
            <a:r>
              <a:rPr lang="en-US" dirty="0"/>
              <a:t>     GOOD NEWS: INFLATION HAS MODERATED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73E0-6611-8278-44EB-67FA05D85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2.4%</a:t>
            </a:r>
            <a:r>
              <a:rPr lang="en-US" sz="2400" dirty="0"/>
              <a:t> IN 2019, </a:t>
            </a:r>
            <a:r>
              <a:rPr lang="en-US" sz="2400" dirty="0">
                <a:solidFill>
                  <a:srgbClr val="FF0000"/>
                </a:solidFill>
              </a:rPr>
              <a:t>9%</a:t>
            </a:r>
            <a:r>
              <a:rPr lang="en-US" sz="2400" dirty="0"/>
              <a:t> IN 2022, NOW </a:t>
            </a:r>
            <a:r>
              <a:rPr lang="en-US" sz="2400" dirty="0">
                <a:solidFill>
                  <a:srgbClr val="FF0000"/>
                </a:solidFill>
              </a:rPr>
              <a:t>3% TO 4% </a:t>
            </a:r>
            <a:r>
              <a:rPr lang="en-US" sz="2400" dirty="0"/>
              <a:t>(all year-over-year)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BUT NOTE: MEANS AVERAGE RATE OF PRICE INCREASES HAVE</a:t>
            </a:r>
          </a:p>
          <a:p>
            <a:pPr marL="0" indent="0">
              <a:buNone/>
            </a:pPr>
            <a:r>
              <a:rPr lang="en-US" sz="2400" dirty="0"/>
              <a:t>   SLOWED; </a:t>
            </a:r>
            <a:r>
              <a:rPr lang="en-US" sz="2400" dirty="0">
                <a:solidFill>
                  <a:srgbClr val="FF0000"/>
                </a:solidFill>
              </a:rPr>
              <a:t>NOT </a:t>
            </a:r>
            <a:r>
              <a:rPr lang="en-US" sz="2400" dirty="0"/>
              <a:t>THAT PRICES ARE FALLING</a:t>
            </a:r>
          </a:p>
        </p:txBody>
      </p:sp>
    </p:spTree>
    <p:extLst>
      <p:ext uri="{BB962C8B-B14F-4D97-AF65-F5344CB8AC3E}">
        <p14:creationId xmlns:p14="http://schemas.microsoft.com/office/powerpoint/2010/main" val="3372722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{B51BF0F1-02D9-614D-812D-A0AC0DF1A3B6}tf10001121</Template>
  <TotalTime>8071</TotalTime>
  <Words>949</Words>
  <Application>Microsoft Macintosh PowerPoint</Application>
  <PresentationFormat>Widescreen</PresentationFormat>
  <Paragraphs>154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Century Gothic</vt:lpstr>
      <vt:lpstr>Wingdings 2</vt:lpstr>
      <vt:lpstr>Quotable</vt:lpstr>
      <vt:lpstr>  A TALE OF TWO ECONOMIES IN 2024  </vt:lpstr>
      <vt:lpstr>       REVIEW OF THE COVID RECESSION</vt:lpstr>
      <vt:lpstr> GOOD NEWS – ECONOMY HAS RECOVERED</vt:lpstr>
      <vt:lpstr>  QUARTERLY REAL GDP GROWTH RATE, 2018-23</vt:lpstr>
      <vt:lpstr>        EMPLOYMENT TRENDS, 2003-2023</vt:lpstr>
      <vt:lpstr>   LABOR FORCE PARTICIPATION RATE, 2003-23</vt:lpstr>
      <vt:lpstr>    CHALLENGES DURING THE RECOVERY</vt:lpstr>
      <vt:lpstr>    WHY ARE PEOPLE UNHAPPY?  WORKER “REAL”EARNINGS</vt:lpstr>
      <vt:lpstr>     GOOD NEWS: INFLATION HAS MODERATED</vt:lpstr>
      <vt:lpstr>       YEAR-OVER-YEAR CPI % CHANGE</vt:lpstr>
      <vt:lpstr>    THE FEDERAL RESERVE TO THE RESCUE?</vt:lpstr>
      <vt:lpstr>        FEDERAL FUNDS RATE, 1955-2023</vt:lpstr>
      <vt:lpstr>FED IS ALSO REDUCING THE MONEY SUPPLY                (M2 MONEY SUPPLY ADJUSTED FOR INFLATION)</vt:lpstr>
      <vt:lpstr>                WHAT’S THE WORRY?</vt:lpstr>
      <vt:lpstr> CONSUMER SPENDING CARRIES THE ECONOMY</vt:lpstr>
      <vt:lpstr>              BUT NOW COVID SAVINGS ARE GONE,     AND BOTH CREDIT CARD DEBT AND INTEREST RATES ARE UP</vt:lpstr>
      <vt:lpstr>        CONSUMER SPENDING IS SLOWING</vt:lpstr>
      <vt:lpstr>        JOB GROWTH IS ALSO SLOWING</vt:lpstr>
      <vt:lpstr> FEDERAL RESERVE IS TRYING TO ACHIEVE A “SOFT LANDING”    MEANING REDUCE INFLAITON RATE WITHOUT A RECESSION</vt:lpstr>
      <vt:lpstr>      SOFT LANDINGS HAVE BEEN RARE</vt:lpstr>
      <vt:lpstr>   2024 WILL BE A YEAR OF TWO ECONOMIES</vt:lpstr>
      <vt:lpstr>WILL WE HAVE A RECESSION IN EARLY 2024?</vt:lpstr>
      <vt:lpstr>     TRENDS IN INTEREST RATES AND DEBT     COULD POINT TO A “REAL RECESSION” </vt:lpstr>
      <vt:lpstr>   WHAT SECTORS WILL BE MOST IMPACTED    FROM A SLOWDOWN OR A RECESSION?</vt:lpstr>
      <vt:lpstr>  HOW WILL NORTH CAROLINA AND CARTERET CO. DO?                     LOOK AT PREVIOUS RECESSIONS</vt:lpstr>
      <vt:lpstr>       CARTERRET COUNTY &amp; NC TOP INDUSTRIES</vt:lpstr>
      <vt:lpstr>       RECENT CARTERET COUNTY TRENDS            % CHANGE IN VALUE OF PRODUCTION, 2017-2022</vt:lpstr>
      <vt:lpstr>       BIG ISSUE #1: NATIONAL DEBT</vt:lpstr>
      <vt:lpstr>       BIG ISSUE #2: SOCIAL SECURITY</vt:lpstr>
      <vt:lpstr>              NEW BOOK AVAILABLE NOW:        “THE 60 MINUTE INVESTMENT GUIDE”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CORNOVIRUS AND THE ECONOMY </dc:title>
  <dc:creator>Mike Walden</dc:creator>
  <cp:lastModifiedBy>Mike Walden</cp:lastModifiedBy>
  <cp:revision>385</cp:revision>
  <cp:lastPrinted>2023-11-29T21:08:54Z</cp:lastPrinted>
  <dcterms:created xsi:type="dcterms:W3CDTF">2020-04-15T16:19:31Z</dcterms:created>
  <dcterms:modified xsi:type="dcterms:W3CDTF">2023-12-28T22:00:25Z</dcterms:modified>
</cp:coreProperties>
</file>